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1" r:id="rId3"/>
    <p:sldId id="282" r:id="rId4"/>
    <p:sldId id="285" r:id="rId5"/>
    <p:sldId id="257" r:id="rId6"/>
    <p:sldId id="303" r:id="rId7"/>
    <p:sldId id="304" r:id="rId8"/>
    <p:sldId id="278" r:id="rId9"/>
    <p:sldId id="283" r:id="rId10"/>
    <p:sldId id="279" r:id="rId11"/>
    <p:sldId id="280" r:id="rId12"/>
    <p:sldId id="287" r:id="rId13"/>
    <p:sldId id="288" r:id="rId14"/>
    <p:sldId id="294" r:id="rId15"/>
    <p:sldId id="295" r:id="rId16"/>
    <p:sldId id="299" r:id="rId17"/>
    <p:sldId id="309" r:id="rId18"/>
    <p:sldId id="301" r:id="rId19"/>
    <p:sldId id="296" r:id="rId20"/>
    <p:sldId id="297" r:id="rId21"/>
    <p:sldId id="289" r:id="rId22"/>
    <p:sldId id="307" r:id="rId23"/>
    <p:sldId id="300" r:id="rId24"/>
    <p:sldId id="290" r:id="rId25"/>
    <p:sldId id="302" r:id="rId26"/>
    <p:sldId id="306" r:id="rId27"/>
    <p:sldId id="310" r:id="rId28"/>
    <p:sldId id="281" r:id="rId29"/>
    <p:sldId id="308" r:id="rId30"/>
    <p:sldId id="293" r:id="rId31"/>
    <p:sldId id="305" r:id="rId32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CCC"/>
    <a:srgbClr val="F2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9771" autoAdjust="0"/>
  </p:normalViewPr>
  <p:slideViewPr>
    <p:cSldViewPr snapToGrid="0">
      <p:cViewPr>
        <p:scale>
          <a:sx n="75" d="100"/>
          <a:sy n="75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5C92A-9694-4A23-9A3B-E8A4672559C8}" type="datetimeFigureOut">
              <a:rPr lang="en-US" smtClean="0"/>
              <a:t>2015-10-18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5A64C-37D8-4659-9861-B96284649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2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EA4E7-AB13-41F6-BD60-BD0BD778BDFF}" type="datetimeFigureOut">
              <a:rPr lang="en-US" smtClean="0"/>
              <a:t>2015-10-18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D62C6-F2F3-4C75-82E5-4E8666FDD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4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D62C6-F2F3-4C75-82E5-4E8666FDDD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E7E4-39E3-4101-84B6-57698B60CAA7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84CD-A2A8-4180-B10A-0E53BA016B26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541-3FEB-4E5F-BCFA-38284F971C08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E5CE-6EAF-4979-8FE8-7AFB4B06762F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77A1-D193-4EE2-ACF2-D3D936D356E2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36969-AE30-4705-B8A8-049E0BE91AEC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C0A5-C492-4449-8A63-51A841C94751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6EAB7-1FAE-40F1-8DFD-7D90DA80596E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1DF3-C02B-4AA1-8680-A05AFD2C08E3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B637A-14E0-4959-B1CD-A7CE4E1F1699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1D66-C763-4C47-B39A-8F00CC478DBC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691D-30DA-4BE0-A335-67EEFB8F3662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0F49-5D2B-415C-A706-B0E798A0541A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A2754-F4C4-4098-9159-5BE34A8B2826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8961-CEB6-48AA-BB1F-24CCE8E06C82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F19-D928-4412-A84C-BDFFF0CEF95B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5202-060C-4A24-8167-E99466E4F6B9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0000"/>
                <a:lumOff val="80000"/>
              </a:schemeClr>
            </a:gs>
            <a:gs pos="74000">
              <a:schemeClr val="bg2">
                <a:lumMod val="40000"/>
                <a:lumOff val="60000"/>
              </a:schemeClr>
            </a:gs>
            <a:gs pos="83000">
              <a:schemeClr val="bg2">
                <a:lumMod val="60000"/>
                <a:lumOff val="4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7BFE56-4C72-4014-B477-DB05A55B4699}" type="datetime1">
              <a:rPr lang="en-US" smtClean="0"/>
              <a:t>2015-10-18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11.wdp"/><Relationship Id="rId3" Type="http://schemas.openxmlformats.org/officeDocument/2006/relationships/image" Target="../media/image6.png"/><Relationship Id="rId7" Type="http://schemas.microsoft.com/office/2007/relationships/hdphoto" Target="../media/hdphoto8.wdp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10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5" Type="http://schemas.openxmlformats.org/officeDocument/2006/relationships/image" Target="../media/image36.png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microsoft.com/office/2007/relationships/hdphoto" Target="../media/hdphoto1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7.wdp"/><Relationship Id="rId5" Type="http://schemas.openxmlformats.org/officeDocument/2006/relationships/image" Target="../media/image64.png"/><Relationship Id="rId10" Type="http://schemas.microsoft.com/office/2007/relationships/hdphoto" Target="../media/hdphoto18.wdp"/><Relationship Id="rId4" Type="http://schemas.microsoft.com/office/2007/relationships/hdphoto" Target="../media/hdphoto16.wdp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gif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8931" y="1257300"/>
            <a:ext cx="10454139" cy="3329581"/>
          </a:xfrm>
        </p:spPr>
        <p:txBody>
          <a:bodyPr anchor="t"/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Modular R.O.V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for Sub-Sea Operations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600" y="3902699"/>
            <a:ext cx="9199880" cy="2480559"/>
          </a:xfrm>
        </p:spPr>
        <p:txBody>
          <a:bodyPr numCol="2"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Oluyemi Farayibi</a:t>
            </a:r>
          </a:p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Juan Gomez</a:t>
            </a:r>
          </a:p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Gustav Guijt</a:t>
            </a:r>
          </a:p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David Martinez</a:t>
            </a:r>
          </a:p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Victor Ortiz</a:t>
            </a:r>
          </a:p>
          <a:p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0" y="3454400"/>
            <a:ext cx="3352800" cy="3352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26" y="184823"/>
            <a:ext cx="4676949" cy="787119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4273" y="4350780"/>
            <a:ext cx="4303453" cy="111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US" sz="2000" b="1" cap="all" dirty="0">
                <a:solidFill>
                  <a:srgbClr val="1E5155">
                    <a:lumMod val="75000"/>
                  </a:srgbClr>
                </a:solidFill>
                <a:ea typeface="+mj-ea"/>
                <a:cs typeface="+mj-cs"/>
              </a:rPr>
              <a:t>Project Update 1</a:t>
            </a:r>
          </a:p>
          <a:p>
            <a:pPr lvl="0" algn="ctr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r>
              <a:rPr lang="en-US" sz="2000" b="1" cap="all" dirty="0">
                <a:solidFill>
                  <a:srgbClr val="1E5155">
                    <a:lumMod val="75000"/>
                  </a:srgbClr>
                </a:solidFill>
                <a:ea typeface="+mj-ea"/>
                <a:cs typeface="+mj-cs"/>
              </a:rPr>
              <a:t>10/19/2015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First Frame Design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4635632" cy="512572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Shape: </a:t>
            </a:r>
            <a:r>
              <a:rPr lang="en-US" b="1" dirty="0" err="1" smtClean="0">
                <a:solidFill>
                  <a:schemeClr val="bg2"/>
                </a:solidFill>
              </a:rPr>
              <a:t>Rhombicuboctahedron</a:t>
            </a:r>
            <a:endParaRPr lang="en-US" b="1" dirty="0" smtClean="0">
              <a:solidFill>
                <a:schemeClr val="bg2"/>
              </a:solidFill>
            </a:endParaRP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To make it as spherical as possible using existing fittings.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2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Material: CPVC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Light weight, designed for water usage, and can handle high pressures.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2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Maximum diameter: 21 inches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Minimum of 1.00 inch clearance on all sides.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2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Frame weight: 4.5 lbs.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23" b="93159" l="2532" r="942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89" y="2716985"/>
            <a:ext cx="1812029" cy="16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1" b="95238" l="4205" r="957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427" y="2618055"/>
            <a:ext cx="1837792" cy="169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6" b="89726" l="9839" r="989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49" y="1070999"/>
            <a:ext cx="1840868" cy="192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The&#10;rhombicuboctahedr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23" y="1467247"/>
            <a:ext cx="2129971" cy="21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81" b="97372" l="9732" r="967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418">
            <a:off x="6074991" y="4453094"/>
            <a:ext cx="1979669" cy="191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47389" y="4311377"/>
            <a:ext cx="373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Complete Frame Assembly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5466" y="6127114"/>
            <a:ext cx="373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Module (Arms, Sensors, 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</a:rPr>
              <a:t>etc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…)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Gustav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Second Frame Design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4635632" cy="512572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Shape: Octagonal Prism.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Solid Frame.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2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Material: Plastic or Acrylic.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Light weight and strong.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0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Maximum diameter: 21 inches.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Minimum of 1.00 inch clearance on all sides.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sz="1000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Clear Dome on the front for access and Camera.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1028" name="Picture 4" descr="The octagonal&#10;pri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24" y="1568041"/>
            <a:ext cx="1552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Gustav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687" y="1045028"/>
            <a:ext cx="3074069" cy="337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49" y="4880575"/>
            <a:ext cx="2051426" cy="17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6" b="98687" l="345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899" y="5061389"/>
            <a:ext cx="1738721" cy="144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52" y="3426353"/>
            <a:ext cx="1304180" cy="171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59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Quarter Frame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72" b="97521" l="5182" r="94818">
                        <a14:backgroundMark x1="40091" y1="75207" x2="40091" y2="75207"/>
                        <a14:backgroundMark x1="46000" y1="73691" x2="46000" y2="73691"/>
                        <a14:backgroundMark x1="47273" y1="66391" x2="47273" y2="66391"/>
                        <a14:backgroundMark x1="39636" y1="66804" x2="39636" y2="66804"/>
                        <a14:backgroundMark x1="48273" y1="58264" x2="48273" y2="58264"/>
                        <a14:backgroundMark x1="54273" y1="66253" x2="54273" y2="66253"/>
                        <a14:backgroundMark x1="69182" y1="62810" x2="69182" y2="62810"/>
                        <a14:backgroundMark x1="70273" y1="55234" x2="70273" y2="55234"/>
                        <a14:backgroundMark x1="47636" y1="79339" x2="47636" y2="79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34859"/>
            <a:ext cx="4395787" cy="290121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Full Frame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30" b="96070" l="6413" r="99399">
                        <a14:backgroundMark x1="35170" y1="64047" x2="35170" y2="64047"/>
                        <a14:backgroundMark x1="49499" y1="43523" x2="49499" y2="43523"/>
                        <a14:backgroundMark x1="54008" y1="47016" x2="54008" y2="47016"/>
                        <a14:backgroundMark x1="54409" y1="49927" x2="54409" y2="49927"/>
                        <a14:backgroundMark x1="50301" y1="50073" x2="50301" y2="50073"/>
                        <a14:backgroundMark x1="70240" y1="33770" x2="70240" y2="33770"/>
                        <a14:backgroundMark x1="65230" y1="26346" x2="65230" y2="26346"/>
                        <a14:backgroundMark x1="71443" y1="49345" x2="71443" y2="49345"/>
                        <a14:backgroundMark x1="78257" y1="38137" x2="78257" y2="38137"/>
                        <a14:backgroundMark x1="73547" y1="33042" x2="73547" y2="33042"/>
                        <a14:backgroundMark x1="74349" y1="33333" x2="74349" y2="33333"/>
                        <a14:backgroundMark x1="74148" y1="62154" x2="74148" y2="62154"/>
                        <a14:backgroundMark x1="90180" y1="51820" x2="90180" y2="51820"/>
                        <a14:backgroundMark x1="70140" y1="14702" x2="70140" y2="14702"/>
                        <a14:backgroundMark x1="29960" y1="45269" x2="29960" y2="45269"/>
                        <a14:backgroundMark x1="13928" y1="45415" x2="13928" y2="45415"/>
                        <a14:backgroundMark x1="14028" y1="47162" x2="14028" y2="47162"/>
                        <a14:backgroundMark x1="13928" y1="47744" x2="13928" y2="47744"/>
                        <a14:backgroundMark x1="57014" y1="88792" x2="57014" y2="88792"/>
                        <a14:backgroundMark x1="49599" y1="83406" x2="49599" y2="83406"/>
                        <a14:backgroundMark x1="51603" y1="66230" x2="51603" y2="66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872490"/>
            <a:ext cx="4395788" cy="302595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266384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Constraints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15" l="1395" r="93721">
                        <a14:backgroundMark x1="67209" y1="50769" x2="67209" y2="50769"/>
                        <a14:backgroundMark x1="69535" y1="38462" x2="69535" y2="38462"/>
                        <a14:backgroundMark x1="69070" y1="36000" x2="69070" y2="36000"/>
                        <a14:backgroundMark x1="73953" y1="63077" x2="73953" y2="63077"/>
                        <a14:backgroundMark x1="75814" y1="72000" x2="75814" y2="72000"/>
                        <a14:backgroundMark x1="74651" y1="63385" x2="74651" y2="63385"/>
                        <a14:backgroundMark x1="80000" y1="63385" x2="80000" y2="63385"/>
                        <a14:backgroundMark x1="77209" y1="85231" x2="77209" y2="85231"/>
                        <a14:backgroundMark x1="12326" y1="72000" x2="12326" y2="72000"/>
                        <a14:backgroundMark x1="12326" y1="70769" x2="12326" y2="70769"/>
                        <a14:backgroundMark x1="10000" y1="79692" x2="10000" y2="79692"/>
                        <a14:backgroundMark x1="12093" y1="74154" x2="12093" y2="74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87" y="2445972"/>
            <a:ext cx="4095238" cy="309523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266384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CPVC Material Definition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25" y="1916580"/>
            <a:ext cx="3257143" cy="324931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3072" y="5304155"/>
            <a:ext cx="3829050" cy="1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03870"/>
            <a:ext cx="4395787" cy="2963197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4" y="2514600"/>
            <a:ext cx="2707589" cy="37417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Pressure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CPVC Material Assignment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89" y="2514600"/>
            <a:ext cx="4026435" cy="3741738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59" y="2514600"/>
            <a:ext cx="3953820" cy="37417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40 ft. below water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Displacement (in)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Von Mises Stress (psi)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04" y="2514600"/>
            <a:ext cx="4009005" cy="3741738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34" y="2514600"/>
            <a:ext cx="3748069" cy="37417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40 ft. below water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Displacement (in)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Von Mises Stress (psi)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86" y="2514600"/>
            <a:ext cx="3947640" cy="3741738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43" y="2514600"/>
            <a:ext cx="3656250" cy="37417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100 ft. below water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Displacement (in)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Von Mises Stress (psi)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381594"/>
              </p:ext>
            </p:extLst>
          </p:nvPr>
        </p:nvGraphicFramePr>
        <p:xfrm>
          <a:off x="1103313" y="2052638"/>
          <a:ext cx="93034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230"/>
                <a:gridCol w="1698171"/>
                <a:gridCol w="1814286"/>
                <a:gridCol w="1944914"/>
                <a:gridCol w="1857829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Model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Max. Von</a:t>
                      </a:r>
                      <a:r>
                        <a:rPr lang="en-US" b="1" baseline="0" dirty="0" smtClean="0"/>
                        <a:t> Mises Stress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Max. Displacement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 ft. depth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 ft. depth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 ft. depth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 ft. depth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Quarter Frame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3296 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9914 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0.029 inches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0.0734 inches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Full Frame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3053 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7633 psi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0.045 inches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0.112 inches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1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091697" y="3846648"/>
            <a:ext cx="9315046" cy="2562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CPVC Material Properties: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Tensile Strength (Yield Strength)	7,600 psi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Allowable Stress = ⅔ </a:t>
            </a:r>
            <a:r>
              <a:rPr lang="el-GR" b="1" dirty="0">
                <a:solidFill>
                  <a:schemeClr val="bg2"/>
                </a:solidFill>
              </a:rPr>
              <a:t>σ</a:t>
            </a:r>
            <a:r>
              <a:rPr lang="en-US" b="1" dirty="0">
                <a:solidFill>
                  <a:schemeClr val="bg2"/>
                </a:solidFill>
              </a:rPr>
              <a:t>y		</a:t>
            </a:r>
            <a:r>
              <a:rPr lang="en-US" b="1" dirty="0" smtClean="0">
                <a:solidFill>
                  <a:schemeClr val="bg2"/>
                </a:solidFill>
              </a:rPr>
              <a:t>	5066.67 psi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6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2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266384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ROV Frame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1" y="1878404"/>
            <a:ext cx="3365752" cy="3685666"/>
          </a:xfrm>
        </p:spPr>
      </p:pic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266384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Acrylic Material Definition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96" y="1930398"/>
            <a:ext cx="4073704" cy="3536793"/>
          </a:xfrm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415" y="5259588"/>
            <a:ext cx="4250905" cy="154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16218"/>
            <a:ext cx="10110789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Safety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Moment: Do you even lift bro?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1" y="1216090"/>
            <a:ext cx="8069898" cy="537993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4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91" y="2939414"/>
            <a:ext cx="3749031" cy="2892109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59" y="2711796"/>
            <a:ext cx="3132020" cy="334734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Stress Analysis – Frame 2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Displacement (in)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Von Mises Stress (psi)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3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Juan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5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Control System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6873735" cy="490800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Feedback Sensors: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Accelerometer.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Gyroscope.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3-in-1 Sensor: 9 Degrees of Freedom IMU (S24.95)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3-axis accelerometer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3-axis gyroscope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3-acis magnetometer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David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5122" name="Picture 2" descr="https://lh6.googleusercontent.com/EwQZUi9IrNJOZpseuI2Gs6xY8naiwsG0GXzHYv8UXfFWWQdMVM568Jnm0vMAEaSub8I8E7hw14Q-UHrEadxgatMsdMi4ttjruk53UcnP48dJVJ7s0WXI58Qdv2JE8fhJHProBi_rT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174" y="1082098"/>
            <a:ext cx="2857500" cy="16049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5.googleusercontent.com/qonN3M5F6cwFi0le1nuL-uJxlmCYudVhRxeVtzWE1yVWtbwX1G_rvtVyp1a9mv6Xj9rQiFxc1oQQzF0vK7Kth2GA0NLm8rep0TomA4nHrXEe2-Kv9yAnZE7_K1aZ_Z-CgaVwTATJ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674" y="2687062"/>
            <a:ext cx="2375363" cy="2110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4.googleusercontent.com/gw4dfUiRnz3WH5tek6bddo83y0Iinzvu3tBb2LCNLJE58eAtuqB4UrnrSMVJce9asKi4b8Np1pNpt00BnWQ1DqQp1N4SaLKYv9OBDnUEVbejvPyHrjfQzp2c7ezEXhmLHs2BOss2Dw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69" y="4144877"/>
            <a:ext cx="1994640" cy="199464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Control System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639388"/>
            <a:ext cx="6873735" cy="490800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Communications: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UART.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I2C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USB Hub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David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5126" name="Picture 6" descr="https://lh6.googleusercontent.com/ho2Hk4eASN0-YTzvXm3SaH5_Xz1k2OIys3qJnKDdndWzVfFxnjAcQGt7EH887_-Gn_BfzLNNhy90OU2X5WIg8G--4A2aRAHb_DuxccwyFFqq6Hm5pR9Q7OAjrUt2NXoFYFvImyRYO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78" y="2460998"/>
            <a:ext cx="5827498" cy="284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07490" y="2460998"/>
            <a:ext cx="1530556" cy="8187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Propulsion System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6873735" cy="4908005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Blue Robotics T100 Thruster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Price- $134.00 ea.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Motor Type- High efficiency brushless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Weight in air- 0.93 lb.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Max Power- 130W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Operating Voltage- 12 volts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Max Thrust 5.2:4 Forward (5.2 </a:t>
            </a:r>
            <a:r>
              <a:rPr lang="en-US" b="1" dirty="0" err="1">
                <a:solidFill>
                  <a:schemeClr val="bg2"/>
                </a:solidFill>
              </a:rPr>
              <a:t>lbf</a:t>
            </a:r>
            <a:r>
              <a:rPr lang="en-US" b="1" dirty="0">
                <a:solidFill>
                  <a:schemeClr val="bg2"/>
                </a:solidFill>
              </a:rPr>
              <a:t>) Reverse (4 </a:t>
            </a:r>
            <a:r>
              <a:rPr lang="en-US" b="1" dirty="0" err="1">
                <a:solidFill>
                  <a:schemeClr val="bg2"/>
                </a:solidFill>
              </a:rPr>
              <a:t>lbf</a:t>
            </a:r>
            <a:r>
              <a:rPr lang="en-US" b="1" dirty="0">
                <a:solidFill>
                  <a:schemeClr val="bg2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Min Thrust (0.03 </a:t>
            </a:r>
            <a:r>
              <a:rPr lang="en-US" b="1" dirty="0" err="1">
                <a:solidFill>
                  <a:schemeClr val="bg2"/>
                </a:solidFill>
              </a:rPr>
              <a:t>lbf</a:t>
            </a:r>
            <a:r>
              <a:rPr lang="en-US" b="1" dirty="0" smtClean="0">
                <a:solidFill>
                  <a:schemeClr val="bg2"/>
                </a:solidFill>
              </a:rPr>
              <a:t>)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14355" b="20438"/>
          <a:stretch/>
        </p:blipFill>
        <p:spPr>
          <a:xfrm>
            <a:off x="6130925" y="1514475"/>
            <a:ext cx="5038725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936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Thruster Positioning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8" y="1287838"/>
            <a:ext cx="5156595" cy="2780134"/>
          </a:xfr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2" y="3687388"/>
            <a:ext cx="5156595" cy="2711938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21" y="1467704"/>
            <a:ext cx="4441222" cy="34217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2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Arms Update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Fast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High Torque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Accurate Rotation With Limited Angle (≈180°)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More complicated setup with PWM turning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Slow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Precise Rotation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Requires External Control Circuit or Microcontroller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Easy Set-Up &amp; Control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Victor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Servo Motor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Stepper Motor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20783" y="1292629"/>
            <a:ext cx="775654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u="sng" dirty="0" smtClean="0">
                <a:solidFill>
                  <a:schemeClr val="bg2">
                    <a:lumMod val="75000"/>
                  </a:schemeClr>
                </a:solidFill>
              </a:rPr>
              <a:t>Servo Motors vs. Stepper Motors</a:t>
            </a:r>
            <a:endParaRPr lang="en-US" b="1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1" y="4786546"/>
            <a:ext cx="2625760" cy="1970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80" y="4500270"/>
            <a:ext cx="2256949" cy="22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Arms Update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26022" y1="75885" x2="26022" y2="75885"/>
                        <a14:backgroundMark x1="26952" y1="70796" x2="26952" y2="70796"/>
                        <a14:backgroundMark x1="24349" y1="63938" x2="24349" y2="63938"/>
                        <a14:backgroundMark x1="24721" y1="57743" x2="24721" y2="57743"/>
                        <a14:backgroundMark x1="31413" y1="61726" x2="31413" y2="61726"/>
                        <a14:backgroundMark x1="38290" y1="46018" x2="38290" y2="46018"/>
                        <a14:backgroundMark x1="32342" y1="45133" x2="32342" y2="45133"/>
                        <a14:backgroundMark x1="31970" y1="39602" x2="31970" y2="39602"/>
                        <a14:backgroundMark x1="39963" y1="41814" x2="39963" y2="41814"/>
                        <a14:backgroundMark x1="45911" y1="28097" x2="45911" y2="28097"/>
                        <a14:backgroundMark x1="46654" y1="26770" x2="46654" y2="26770"/>
                        <a14:backgroundMark x1="41078" y1="26106" x2="40706" y2="26106"/>
                        <a14:backgroundMark x1="40520" y1="20575" x2="40520" y2="20575"/>
                        <a14:backgroundMark x1="56877" y1="20133" x2="56877" y2="20133"/>
                        <a14:backgroundMark x1="56691" y1="24115" x2="56691" y2="24115"/>
                        <a14:backgroundMark x1="61338" y1="26327" x2="61338" y2="26327"/>
                        <a14:backgroundMark x1="58364" y1="36062" x2="58364" y2="36062"/>
                        <a14:backgroundMark x1="60967" y1="39159" x2="60967" y2="39159"/>
                        <a14:backgroundMark x1="58736" y1="36726" x2="58736" y2="36726"/>
                        <a14:backgroundMark x1="63197" y1="37611" x2="63197" y2="37611"/>
                        <a14:backgroundMark x1="63569" y1="46239" x2="63569" y2="46239"/>
                        <a14:backgroundMark x1="63941" y1="46460" x2="63941" y2="46460"/>
                        <a14:backgroundMark x1="64126" y1="46903" x2="64126" y2="46903"/>
                        <a14:backgroundMark x1="66543" y1="50221" x2="66543" y2="50221"/>
                        <a14:backgroundMark x1="80112" y1="68805" x2="80112" y2="68805"/>
                        <a14:backgroundMark x1="77323" y1="71018" x2="77323" y2="71018"/>
                        <a14:backgroundMark x1="74721" y1="67478" x2="74721" y2="67478"/>
                        <a14:backgroundMark x1="71933" y1="60398" x2="71933" y2="60398"/>
                        <a14:backgroundMark x1="69145" y1="57080" x2="69145" y2="57080"/>
                        <a14:backgroundMark x1="75279" y1="57965" x2="75279" y2="57965"/>
                        <a14:backgroundMark x1="70260" y1="47566" x2="70260" y2="47566"/>
                        <a14:backgroundMark x1="89219" y1="69690" x2="89219" y2="69690"/>
                        <a14:backgroundMark x1="87361" y1="63938" x2="87361" y2="63938"/>
                        <a14:backgroundMark x1="83643" y1="58628" x2="83643" y2="58628"/>
                        <a14:backgroundMark x1="81784" y1="53761" x2="81784" y2="53761"/>
                        <a14:backgroundMark x1="78439" y1="48451" x2="78439" y2="48451"/>
                        <a14:backgroundMark x1="76022" y1="43363" x2="76022" y2="43363"/>
                        <a14:backgroundMark x1="73234" y1="38938" x2="73234" y2="38938"/>
                        <a14:backgroundMark x1="71190" y1="33628" x2="71190" y2="33628"/>
                        <a14:backgroundMark x1="67658" y1="27876" x2="67658" y2="2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4" y="1425037"/>
            <a:ext cx="3851072" cy="3235472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30134" y1="65613" x2="30134" y2="65613"/>
                        <a14:backgroundMark x1="29911" y1="44664" x2="29911" y2="44664"/>
                        <a14:backgroundMark x1="38170" y1="24506" x2="38170" y2="24506"/>
                        <a14:backgroundMark x1="38393" y1="14229" x2="38393" y2="14229"/>
                        <a14:backgroundMark x1="43750" y1="15020" x2="43750" y2="15020"/>
                        <a14:backgroundMark x1="43415" y1="24901" x2="43415" y2="24901"/>
                        <a14:backgroundMark x1="41295" y1="45059" x2="41295" y2="45059"/>
                        <a14:backgroundMark x1="41295" y1="64822" x2="41295" y2="64822"/>
                        <a14:backgroundMark x1="52121" y1="66403" x2="52121" y2="66403"/>
                        <a14:backgroundMark x1="52009" y1="45850" x2="52009" y2="45850"/>
                        <a14:backgroundMark x1="48772" y1="25296" x2="48772" y2="25296"/>
                        <a14:backgroundMark x1="48996" y1="15415" x2="48996" y2="15415"/>
                        <a14:backgroundMark x1="54464" y1="16206" x2="54464" y2="16206"/>
                        <a14:backgroundMark x1="54241" y1="25692" x2="54241" y2="25692"/>
                        <a14:backgroundMark x1="62723" y1="66008" x2="62723" y2="66008"/>
                        <a14:backgroundMark x1="62723" y1="45850" x2="62723" y2="45850"/>
                        <a14:backgroundMark x1="59710" y1="26087" x2="59710" y2="26087"/>
                        <a14:backgroundMark x1="59821" y1="15810" x2="59821" y2="15810"/>
                        <a14:backgroundMark x1="65290" y1="16601" x2="65290" y2="16601"/>
                        <a14:backgroundMark x1="65179" y1="26877" x2="65179" y2="26877"/>
                        <a14:backgroundMark x1="70313" y1="26877" x2="70313" y2="26877"/>
                        <a14:backgroundMark x1="70647" y1="16601" x2="70647" y2="16601"/>
                        <a14:backgroundMark x1="73661" y1="46245" x2="73661" y2="46245"/>
                        <a14:backgroundMark x1="73884" y1="67194" x2="73884" y2="67194"/>
                        <a14:backgroundMark x1="75893" y1="27273" x2="75893" y2="27273"/>
                        <a14:backgroundMark x1="76228" y1="16601" x2="76228" y2="16601"/>
                        <a14:backgroundMark x1="81250" y1="17787" x2="81250" y2="17787"/>
                        <a14:backgroundMark x1="81473" y1="28063" x2="81473" y2="28063"/>
                        <a14:backgroundMark x1="86719" y1="18182" x2="86719" y2="18182"/>
                        <a14:backgroundMark x1="84598" y1="46245" x2="84598" y2="46245"/>
                        <a14:backgroundMark x1="84375" y1="67194" x2="84375" y2="67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83" y="2274001"/>
            <a:ext cx="4966604" cy="14024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Victor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257" l="0" r="98487">
                        <a14:backgroundMark x1="56259" y1="56877" x2="56259" y2="56877"/>
                        <a14:backgroundMark x1="58872" y1="56134" x2="58872" y2="56134"/>
                        <a14:backgroundMark x1="17469" y1="57993" x2="17469" y2="57993"/>
                        <a14:backgroundMark x1="20633" y1="42379" x2="20633" y2="42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3937200"/>
            <a:ext cx="7052453" cy="26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30" y="1853248"/>
            <a:ext cx="6519262" cy="38452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Arms Update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Victor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Updated Project Budget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533163"/>
            <a:ext cx="4635632" cy="5005753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Current Cash Flow: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Expenditures: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CPVC components ($86.35)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Income: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No Sponsors as of 10/19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5558027" y="1537523"/>
            <a:ext cx="4635632" cy="5125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Planned Expenditures: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Final Frame		-	$100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Propulsion System</a:t>
            </a:r>
            <a:r>
              <a:rPr lang="en-US" b="1" dirty="0">
                <a:solidFill>
                  <a:schemeClr val="bg2"/>
                </a:solidFill>
              </a:rPr>
              <a:t>	-	</a:t>
            </a:r>
            <a:r>
              <a:rPr lang="en-US" b="1" dirty="0" smtClean="0">
                <a:solidFill>
                  <a:schemeClr val="bg2"/>
                </a:solidFill>
              </a:rPr>
              <a:t>$800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Control System	-	$200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Arm Module		-	$700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Tether System		-	$200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endParaRPr lang="en-US" b="1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Total				-	$2,000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Victor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6" y="1559580"/>
            <a:ext cx="10068890" cy="35415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Updated Gantt Chart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Gustav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43" y="5105331"/>
            <a:ext cx="80676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ROV Presentation Outline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21" y="1853248"/>
            <a:ext cx="11227323" cy="4395151"/>
          </a:xfrm>
        </p:spPr>
        <p:txBody>
          <a:bodyPr numCol="2">
            <a:normAutofit/>
          </a:bodyPr>
          <a:lstStyle/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Project Objectives / Timeline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2016 MATE Competition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>
                <a:solidFill>
                  <a:schemeClr val="bg2"/>
                </a:solidFill>
              </a:rPr>
              <a:t>MATE Competition Specs 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Design Overview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First Frame Design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Second Frame Design</a:t>
            </a:r>
            <a:endParaRPr lang="en-US" sz="2400" b="1" dirty="0">
              <a:solidFill>
                <a:schemeClr val="bg2"/>
              </a:solidFill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Stress Analysis – Frame 1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Stress Analysis – Frame 2</a:t>
            </a:r>
            <a:endParaRPr lang="en-US" sz="2400" b="1" dirty="0">
              <a:solidFill>
                <a:schemeClr val="bg2"/>
              </a:solidFill>
            </a:endParaRP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Control System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Propulsion System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Thruster Positioning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Arm Update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US" sz="2400" b="1" dirty="0" smtClean="0">
                <a:solidFill>
                  <a:schemeClr val="bg2"/>
                </a:solidFill>
              </a:rPr>
              <a:t>Updated Project Budget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Thank You for Listening!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3447" y="2931736"/>
            <a:ext cx="8050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2">
                    <a:lumMod val="75000"/>
                  </a:schemeClr>
                </a:solidFill>
              </a:rPr>
              <a:t>Any Questions, Comments, or Concerns?</a:t>
            </a:r>
            <a:endParaRPr lang="en-US" sz="3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9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Team Objective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6873735" cy="4908005"/>
          </a:xfrm>
        </p:spPr>
        <p:txBody>
          <a:bodyPr anchor="ctr">
            <a:normAutofit/>
          </a:bodyPr>
          <a:lstStyle/>
          <a:p>
            <a:pPr lvl="1">
              <a:lnSpc>
                <a:spcPct val="20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sz="2000" b="1" dirty="0" smtClean="0">
                <a:solidFill>
                  <a:schemeClr val="bg2"/>
                </a:solidFill>
              </a:rPr>
              <a:t>Team </a:t>
            </a:r>
            <a:r>
              <a:rPr lang="en-US" sz="2000" b="1" dirty="0" err="1" smtClean="0">
                <a:solidFill>
                  <a:schemeClr val="bg2"/>
                </a:solidFill>
              </a:rPr>
              <a:t>HydroBurst’s</a:t>
            </a:r>
            <a:r>
              <a:rPr lang="en-US" sz="2000" b="1" dirty="0" smtClean="0">
                <a:solidFill>
                  <a:schemeClr val="bg2"/>
                </a:solidFill>
              </a:rPr>
              <a:t> primary objective is to design, test, and construct an underwater remotely operated vehicle (ROV) to compete in the 2016 National and International MATE Competitions.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Olly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lh6.googleusercontent.com/SUafKJEYVXG4AUCRcxucH8zzj5icoyMjjqvObex_vGhT-MRDUKRYWdJFOJIxYXR6MGnnYY83GoXI-AYTGRP-wVoU-MadbNXEFMKSwBFveYkJUTjhF6PXq4-rEpkMOVuEcZMRElS2W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94" y="2634761"/>
            <a:ext cx="3619500" cy="59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9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		2016 MATE Competition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6873735" cy="490800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Outer Space: Mission Europa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Measure thickness of ice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Measure total depth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Measure temp of </a:t>
            </a:r>
            <a:r>
              <a:rPr lang="en-US" b="1" dirty="0" smtClean="0">
                <a:solidFill>
                  <a:schemeClr val="bg2"/>
                </a:solidFill>
              </a:rPr>
              <a:t>therma</a:t>
            </a:r>
            <a:r>
              <a:rPr lang="en-US" b="1" dirty="0">
                <a:solidFill>
                  <a:schemeClr val="bg2"/>
                </a:solidFill>
              </a:rPr>
              <a:t>l</a:t>
            </a:r>
            <a:r>
              <a:rPr lang="en-US" b="1" dirty="0" smtClean="0">
                <a:solidFill>
                  <a:schemeClr val="bg2"/>
                </a:solidFill>
              </a:rPr>
              <a:t> vents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Retrieve and connect ESP cable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David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53" y="1546165"/>
            <a:ext cx="1703180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05" y="1546166"/>
            <a:ext cx="2172172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03" y="3424670"/>
            <a:ext cx="2172172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0" r="11660"/>
          <a:stretch/>
        </p:blipFill>
        <p:spPr>
          <a:xfrm>
            <a:off x="8368452" y="3424669"/>
            <a:ext cx="1703180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 descr="http://www.marinetech.org/templates/marine/images/ma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201473"/>
            <a:ext cx="1561242" cy="14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5116979" cy="490800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Inner Space: Mission-critical equipment recovery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Survey the seafloor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Collect equipment located on sea </a:t>
            </a:r>
            <a:r>
              <a:rPr lang="en-US" b="1" dirty="0" smtClean="0">
                <a:solidFill>
                  <a:schemeClr val="bg2"/>
                </a:solidFill>
              </a:rPr>
              <a:t>floor</a:t>
            </a:r>
            <a:endParaRPr lang="en-US" b="1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Inner Space: Forensic Fingerprinting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Collect oil sample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Analyze a gas chromatograph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David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" r="16654"/>
          <a:stretch/>
        </p:blipFill>
        <p:spPr>
          <a:xfrm>
            <a:off x="8731392" y="1702873"/>
            <a:ext cx="2148410" cy="139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55" y="1702873"/>
            <a:ext cx="2302362" cy="139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57" y="3347424"/>
            <a:ext cx="2302363" cy="1436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93" y="3347424"/>
            <a:ext cx="2148410" cy="1436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		2016 MATE Competition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" name="Picture 2" descr="http://www.marinetech.org/templates/marine/images/ma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201473"/>
            <a:ext cx="1561242" cy="14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283788"/>
            <a:ext cx="5116979" cy="490800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Inner Space: Deepwater Coral Study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Photograph corals and compare with last years images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Collect coral samples for </a:t>
            </a:r>
            <a:r>
              <a:rPr lang="en-US" b="1" dirty="0" smtClean="0">
                <a:solidFill>
                  <a:schemeClr val="bg2"/>
                </a:solidFill>
              </a:rPr>
              <a:t>analysis</a:t>
            </a:r>
            <a:endParaRPr lang="en-US" b="1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Inner Space: Rigs to reefs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Attach a flange to top of wellhead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Secure </a:t>
            </a:r>
            <a:r>
              <a:rPr lang="en-US" b="1" dirty="0">
                <a:solidFill>
                  <a:schemeClr val="bg2"/>
                </a:solidFill>
              </a:rPr>
              <a:t>flange with two bolts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Install cap on </a:t>
            </a:r>
            <a:r>
              <a:rPr lang="en-US" b="1" dirty="0" smtClean="0">
                <a:solidFill>
                  <a:schemeClr val="bg2"/>
                </a:solidFill>
              </a:rPr>
              <a:t>flange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Secure the cap with four bolts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15" name="Content Placeholder 9"/>
          <p:cNvSpPr txBox="1">
            <a:spLocks/>
          </p:cNvSpPr>
          <p:nvPr/>
        </p:nvSpPr>
        <p:spPr>
          <a:xfrm>
            <a:off x="95795" y="5771883"/>
            <a:ext cx="2220685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David</a:t>
            </a:r>
            <a:endParaRPr lang="en-US" sz="16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81" y="1587828"/>
            <a:ext cx="2436549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74" y="3466332"/>
            <a:ext cx="2333007" cy="155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06" y="1587828"/>
            <a:ext cx="1917470" cy="162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9" y="3466332"/>
            <a:ext cx="1263460" cy="155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		2016 MATE Competition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Picture 2" descr="http://www.marinetech.org/templates/marine/images/ma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201473"/>
            <a:ext cx="1561242" cy="14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659133" y="1416788"/>
            <a:ext cx="6873735" cy="490800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Size </a:t>
            </a:r>
            <a:r>
              <a:rPr lang="en-US" b="1" dirty="0">
                <a:solidFill>
                  <a:schemeClr val="bg2"/>
                </a:solidFill>
              </a:rPr>
              <a:t>Constraints (released September 30</a:t>
            </a:r>
            <a:r>
              <a:rPr lang="en-US" b="1" baseline="30000" dirty="0">
                <a:solidFill>
                  <a:schemeClr val="bg2"/>
                </a:solidFill>
              </a:rPr>
              <a:t>th</a:t>
            </a:r>
            <a:r>
              <a:rPr lang="en-US" b="1" dirty="0" smtClean="0">
                <a:solidFill>
                  <a:schemeClr val="bg2"/>
                </a:solidFill>
              </a:rPr>
              <a:t>):</a:t>
            </a:r>
            <a:endParaRPr lang="en-US" b="1" dirty="0">
              <a:solidFill>
                <a:schemeClr val="bg2"/>
              </a:solidFill>
            </a:endParaRP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Maximum Diameter of 85cm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+5 Points for diameter between 64.1cm and 70cm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+10 points for diameter between 58.1cm and 64cm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+20 points for diameter less than 58cm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Mass</a:t>
            </a:r>
            <a:endParaRPr lang="en-US" b="1" dirty="0">
              <a:solidFill>
                <a:schemeClr val="bg2"/>
              </a:solidFill>
            </a:endParaRP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+5 Points for </a:t>
            </a:r>
            <a:r>
              <a:rPr lang="en-US" b="1" dirty="0" smtClean="0">
                <a:solidFill>
                  <a:schemeClr val="bg2"/>
                </a:solidFill>
              </a:rPr>
              <a:t>mass </a:t>
            </a:r>
            <a:r>
              <a:rPr lang="en-US" b="1" dirty="0">
                <a:solidFill>
                  <a:schemeClr val="bg2"/>
                </a:solidFill>
              </a:rPr>
              <a:t>between 19.01kg and 22kg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+10 points for </a:t>
            </a:r>
            <a:r>
              <a:rPr lang="en-US" b="1" dirty="0" smtClean="0">
                <a:solidFill>
                  <a:schemeClr val="bg2"/>
                </a:solidFill>
              </a:rPr>
              <a:t>mass </a:t>
            </a:r>
            <a:r>
              <a:rPr lang="en-US" b="1" dirty="0">
                <a:solidFill>
                  <a:schemeClr val="bg2"/>
                </a:solidFill>
              </a:rPr>
              <a:t>between 17.01kg and 19kg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+20 points for </a:t>
            </a:r>
            <a:r>
              <a:rPr lang="en-US" b="1" dirty="0" smtClean="0">
                <a:solidFill>
                  <a:schemeClr val="bg2"/>
                </a:solidFill>
              </a:rPr>
              <a:t>mass </a:t>
            </a:r>
            <a:r>
              <a:rPr lang="en-US" b="1" dirty="0">
                <a:solidFill>
                  <a:schemeClr val="bg2"/>
                </a:solidFill>
              </a:rPr>
              <a:t>less than </a:t>
            </a:r>
            <a:r>
              <a:rPr lang="en-US" b="1" dirty="0" smtClean="0">
                <a:solidFill>
                  <a:schemeClr val="bg2"/>
                </a:solidFill>
              </a:rPr>
              <a:t>17kg</a:t>
            </a:r>
          </a:p>
          <a:p>
            <a:pPr lvl="2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 smtClean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Our Design Goals based on Constraints: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Diameter less than 58cm (22.8346 inches).</a:t>
            </a:r>
          </a:p>
          <a:p>
            <a:pPr lvl="1"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Mass less than </a:t>
            </a:r>
            <a:r>
              <a:rPr lang="en-US" b="1" dirty="0">
                <a:solidFill>
                  <a:schemeClr val="bg2"/>
                </a:solidFill>
              </a:rPr>
              <a:t>17kg (</a:t>
            </a:r>
            <a:r>
              <a:rPr lang="en-US" b="1" dirty="0" smtClean="0">
                <a:solidFill>
                  <a:schemeClr val="bg2"/>
                </a:solidFill>
              </a:rPr>
              <a:t>37.4786 </a:t>
            </a:r>
            <a:r>
              <a:rPr lang="en-US" b="1" dirty="0" err="1" smtClean="0">
                <a:solidFill>
                  <a:schemeClr val="bg2"/>
                </a:solidFill>
              </a:rPr>
              <a:t>lbf</a:t>
            </a:r>
            <a:r>
              <a:rPr lang="en-US" b="1" dirty="0" smtClean="0">
                <a:solidFill>
                  <a:schemeClr val="bg2"/>
                </a:solidFill>
              </a:rPr>
              <a:t>)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sp>
        <p:nvSpPr>
          <p:cNvPr id="9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Gustav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		MATE Competition Specs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2" descr="http://www.marinetech.org/templates/marine/images/m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201473"/>
            <a:ext cx="1561242" cy="14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Design Overview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305" y="1629295"/>
            <a:ext cx="6873735" cy="456249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As covered during the last presentation: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we weighed the pros and cons of various standard ROV frame designs.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r>
              <a:rPr lang="en-US" b="1" dirty="0" smtClean="0">
                <a:solidFill>
                  <a:schemeClr val="bg2"/>
                </a:solidFill>
              </a:rPr>
              <a:t>Decided upon the Octagonal model as the most effective model.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889500"/>
            <a:ext cx="19177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6441"/>
            <a:ext cx="3421410" cy="575815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0" b="97085" l="3733" r="91159">
                        <a14:backgroundMark x1="48330" y1="56054" x2="48330" y2="56054"/>
                        <a14:backgroundMark x1="47544" y1="52018" x2="47544" y2="52018"/>
                        <a14:backgroundMark x1="48330" y1="51794" x2="48330" y2="51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27" y="922433"/>
            <a:ext cx="2379431" cy="2084924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4" b="96183" l="0" r="89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5013">
            <a:off x="9375111" y="1142129"/>
            <a:ext cx="2009206" cy="2199493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05" b="98349" l="1768" r="98106">
                        <a14:backgroundMark x1="20202" y1="40550" x2="20202" y2="40550"/>
                        <a14:backgroundMark x1="17677" y1="35413" x2="17677" y2="35413"/>
                        <a14:backgroundMark x1="21843" y1="29358" x2="21843" y2="29358"/>
                        <a14:backgroundMark x1="35859" y1="54128" x2="35859" y2="54128"/>
                        <a14:backgroundMark x1="43813" y1="54495" x2="43813" y2="54495"/>
                        <a14:backgroundMark x1="58333" y1="54679" x2="58333" y2="54679"/>
                        <a14:backgroundMark x1="53030" y1="54312" x2="53030" y2="54312"/>
                        <a14:backgroundMark x1="47727" y1="54128" x2="47727" y2="54128"/>
                        <a14:backgroundMark x1="74495" y1="67890" x2="74495" y2="67890"/>
                        <a14:backgroundMark x1="76010" y1="72477" x2="76010" y2="72477"/>
                        <a14:backgroundMark x1="71338" y1="79633" x2="71338" y2="79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374">
            <a:off x="7881418" y="3333897"/>
            <a:ext cx="2729278" cy="1878102"/>
          </a:xfrm>
          <a:prstGeom prst="rect">
            <a:avLst/>
          </a:prstGeom>
        </p:spPr>
      </p:pic>
      <p:graphicFrame>
        <p:nvGraphicFramePr>
          <p:cNvPr id="1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17720"/>
              </p:ext>
            </p:extLst>
          </p:nvPr>
        </p:nvGraphicFramePr>
        <p:xfrm>
          <a:off x="1247617" y="4482268"/>
          <a:ext cx="6251838" cy="143420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1007886"/>
                <a:gridCol w="944079"/>
                <a:gridCol w="944079"/>
                <a:gridCol w="944079"/>
                <a:gridCol w="944079"/>
                <a:gridCol w="944079"/>
                <a:gridCol w="523557"/>
              </a:tblGrid>
              <a:tr h="54240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Maneuverability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Hydro-dynamics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Internal Space Utilization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Modular Optimization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Corrosion Resistance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Totals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</a:tr>
              <a:tr h="21556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Rectangular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</a:tr>
              <a:tr h="21556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Cylindrical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</a:tr>
              <a:tr h="215565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Octagonal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4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2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3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5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17</a:t>
                      </a:r>
                      <a:endParaRPr lang="en-US" sz="1100" b="1" dirty="0"/>
                    </a:p>
                  </a:txBody>
                  <a:tcPr marL="52144" marR="52144" marT="26072" marB="26072"/>
                </a:tc>
              </a:tr>
              <a:tr h="21556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Flat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 marL="52144" marR="52144" marT="26072" marB="26072"/>
                </a:tc>
              </a:tr>
            </a:tbl>
          </a:graphicData>
        </a:graphic>
      </p:graphicFrame>
      <p:sp>
        <p:nvSpPr>
          <p:cNvPr id="15" name="Content Placeholder 9"/>
          <p:cNvSpPr txBox="1">
            <a:spLocks/>
          </p:cNvSpPr>
          <p:nvPr/>
        </p:nvSpPr>
        <p:spPr>
          <a:xfrm>
            <a:off x="95795" y="5771883"/>
            <a:ext cx="1449977" cy="103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None/>
            </a:pPr>
            <a:r>
              <a:rPr lang="en-US" sz="1600" b="1" dirty="0" smtClean="0">
                <a:solidFill>
                  <a:schemeClr val="bg2"/>
                </a:solidFill>
              </a:rPr>
              <a:t>Gustav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2419</TotalTime>
  <Words>877</Words>
  <Application>Microsoft Office PowerPoint</Application>
  <PresentationFormat>Widescreen</PresentationFormat>
  <Paragraphs>305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Modular R.O.V for Sub-Sea Operations</vt:lpstr>
      <vt:lpstr>Safety Moment: Do you even lift bro?</vt:lpstr>
      <vt:lpstr>ROV Presentation Outline</vt:lpstr>
      <vt:lpstr>Team Objective</vt:lpstr>
      <vt:lpstr>  2016 MATE Competition</vt:lpstr>
      <vt:lpstr>  2016 MATE Competition</vt:lpstr>
      <vt:lpstr>  2016 MATE Competition</vt:lpstr>
      <vt:lpstr>  MATE Competition Specs</vt:lpstr>
      <vt:lpstr>Design Overview</vt:lpstr>
      <vt:lpstr>First Frame Design</vt:lpstr>
      <vt:lpstr>Second Frame Design</vt:lpstr>
      <vt:lpstr>Stress Analysis – Frame 1</vt:lpstr>
      <vt:lpstr>Stress Analysis – Frame 1</vt:lpstr>
      <vt:lpstr>Stress Analysis – Frame 1</vt:lpstr>
      <vt:lpstr>Stress Analysis – Frame 1  40 ft. below water</vt:lpstr>
      <vt:lpstr>Stress Analysis – Frame 1  40 ft. below water</vt:lpstr>
      <vt:lpstr>Stress Analysis – Frame 1  100 ft. below water</vt:lpstr>
      <vt:lpstr>Stress Analysis – Frame 1</vt:lpstr>
      <vt:lpstr>Stress Analysis – Frame 2</vt:lpstr>
      <vt:lpstr>Stress Analysis – Frame 2</vt:lpstr>
      <vt:lpstr>Control System</vt:lpstr>
      <vt:lpstr>Control System</vt:lpstr>
      <vt:lpstr>Propulsion System</vt:lpstr>
      <vt:lpstr>Thruster Positioning </vt:lpstr>
      <vt:lpstr>Arms Update</vt:lpstr>
      <vt:lpstr>Arms Update</vt:lpstr>
      <vt:lpstr>Arms Update</vt:lpstr>
      <vt:lpstr>Updated Project Budget</vt:lpstr>
      <vt:lpstr>Updated Gantt Chart</vt:lpstr>
      <vt:lpstr>Thank You for Listening!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R.O.V for Sub-Sea Operations</dc:title>
  <dc:creator>Willem</dc:creator>
  <cp:lastModifiedBy>Willem</cp:lastModifiedBy>
  <cp:revision>140</cp:revision>
  <dcterms:created xsi:type="dcterms:W3CDTF">2015-09-14T15:37:50Z</dcterms:created>
  <dcterms:modified xsi:type="dcterms:W3CDTF">2015-10-19T04:24:46Z</dcterms:modified>
</cp:coreProperties>
</file>